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theme/theme3.xml" ContentType="application/vnd.openxmlformats-officedocument.them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handoutMasters/handoutMaster1.xml" ContentType="application/vnd.openxmlformats-officedocument.presentationml.handoutMaster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363" r:id="rId3"/>
    <p:sldId id="364" r:id="rId4"/>
    <p:sldId id="365" r:id="rId5"/>
    <p:sldId id="368" r:id="rId6"/>
    <p:sldId id="366" r:id="rId7"/>
    <p:sldId id="367" r:id="rId8"/>
    <p:sldId id="369" r:id="rId9"/>
    <p:sldId id="370" r:id="rId10"/>
    <p:sldId id="371" r:id="rId11"/>
    <p:sldId id="372" r:id="rId12"/>
    <p:sldId id="373" r:id="rId13"/>
    <p:sldId id="374" r:id="rId14"/>
    <p:sldId id="381" r:id="rId15"/>
    <p:sldId id="375" r:id="rId16"/>
    <p:sldId id="376" r:id="rId17"/>
    <p:sldId id="377" r:id="rId18"/>
    <p:sldId id="378" r:id="rId19"/>
    <p:sldId id="379" r:id="rId20"/>
    <p:sldId id="380" r:id="rId21"/>
    <p:sldId id="340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2" clrMode="bw" frameSlides="1"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2415" autoAdjust="0"/>
  </p:normalViewPr>
  <p:slideViewPr>
    <p:cSldViewPr snapToObjects="1">
      <p:cViewPr>
        <p:scale>
          <a:sx n="75" d="100"/>
          <a:sy n="75" d="100"/>
        </p:scale>
        <p:origin x="-1200" y="-2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handoutMaster" Target="handoutMasters/handoutMaster1.xml"/><Relationship Id="rId25" Type="http://schemas.openxmlformats.org/officeDocument/2006/relationships/printerSettings" Target="printerSettings/printerSettings1.bin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viewProps" Target="viewProps.xml"/><Relationship Id="rId14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28" Type="http://schemas.openxmlformats.org/officeDocument/2006/relationships/theme" Target="theme/theme1.xml"/><Relationship Id="rId26" Type="http://schemas.openxmlformats.org/officeDocument/2006/relationships/presProps" Target="presProps.xml"/><Relationship Id="rId11" Type="http://schemas.openxmlformats.org/officeDocument/2006/relationships/slide" Target="slides/slide10.xml"/><Relationship Id="rId29" Type="http://schemas.openxmlformats.org/officeDocument/2006/relationships/tableStyles" Target="tableStyles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C5E4DF-F62B-7145-B830-6249BADF95F1}" type="datetimeFigureOut">
              <a:rPr lang="en-US" smtClean="0"/>
              <a:pPr/>
              <a:t>4/17/09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03097B-1EDD-1245-BD6E-F5F256F271F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C4766C-6F4A-1B44-B617-AFF70727E767}" type="datetimeFigureOut">
              <a:rPr lang="en-US" smtClean="0"/>
              <a:pPr/>
              <a:t>4/17/09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03AF3D-E399-294D-8F69-3F888B49472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03AF3D-E399-294D-8F69-3F888B49472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Java.awt.list</a:t>
            </a:r>
            <a:endParaRPr lang="en-US" dirty="0" smtClean="0"/>
          </a:p>
          <a:p>
            <a:r>
              <a:rPr lang="en-US" dirty="0" err="1" smtClean="0"/>
              <a:t>Java.util.list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03AF3D-E399-294D-8F69-3F888B49472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4/17/09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4/17/09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4/17/09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4/17/09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4/17/09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4/17/09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4/17/09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4/17/09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4/17/09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4/17/09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4/17/09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81BDA-3A75-004C-AD0C-C9F6D96EBFF5}" type="datetimeFigureOut">
              <a:rPr lang="en-US" smtClean="0"/>
              <a:pPr/>
              <a:t>4/17/09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icrosoft.com/downloads/details.aspx?FamilyID=83c3a1ec-ed72-4a79-8961-25635db0192b&amp;displaylang=en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GUIs Part 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CS221 – 4/17/09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Constructor</a:t>
            </a:r>
          </a:p>
          <a:p>
            <a:pPr lvl="1"/>
            <a:r>
              <a:rPr lang="en-US" dirty="0" smtClean="0"/>
              <a:t>Used to manufacture new instances of a class</a:t>
            </a:r>
          </a:p>
          <a:p>
            <a:r>
              <a:rPr lang="en-US" dirty="0" smtClean="0"/>
              <a:t>Instance	</a:t>
            </a:r>
          </a:p>
          <a:p>
            <a:pPr lvl="1"/>
            <a:r>
              <a:rPr lang="en-US" dirty="0" smtClean="0"/>
              <a:t>Associated with a specific instance of an object</a:t>
            </a:r>
          </a:p>
          <a:p>
            <a:pPr lvl="1"/>
            <a:r>
              <a:rPr lang="en-US" dirty="0" smtClean="0"/>
              <a:t>Object must be instantiated (created) for an instance method to be called</a:t>
            </a:r>
          </a:p>
          <a:p>
            <a:r>
              <a:rPr lang="en-US" dirty="0" smtClean="0"/>
              <a:t>Static</a:t>
            </a:r>
          </a:p>
          <a:p>
            <a:pPr lvl="1"/>
            <a:r>
              <a:rPr lang="en-US" dirty="0" smtClean="0"/>
              <a:t>Applied to a class as a whole, rather than to an instance</a:t>
            </a:r>
          </a:p>
          <a:p>
            <a:pPr lvl="1"/>
            <a:r>
              <a:rPr lang="en-US" dirty="0" smtClean="0"/>
              <a:t>Can be called without instantiating the class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Constructor</a:t>
            </a:r>
          </a:p>
          <a:p>
            <a:pPr lvl="1"/>
            <a:r>
              <a:rPr lang="en-US" dirty="0" smtClean="0"/>
              <a:t>Declaration:</a:t>
            </a:r>
          </a:p>
          <a:p>
            <a:pPr lvl="2"/>
            <a:r>
              <a:rPr lang="en-US" dirty="0" smtClean="0"/>
              <a:t>public Math()</a:t>
            </a:r>
          </a:p>
          <a:p>
            <a:pPr lvl="1"/>
            <a:r>
              <a:rPr lang="en-US" dirty="0" smtClean="0"/>
              <a:t>Usage:</a:t>
            </a:r>
          </a:p>
          <a:p>
            <a:pPr lvl="2"/>
            <a:r>
              <a:rPr lang="en-US" dirty="0" smtClean="0"/>
              <a:t>Math math = new Math();</a:t>
            </a:r>
          </a:p>
          <a:p>
            <a:r>
              <a:rPr lang="en-US" dirty="0" smtClean="0"/>
              <a:t>Instance</a:t>
            </a:r>
          </a:p>
          <a:p>
            <a:pPr lvl="1"/>
            <a:r>
              <a:rPr lang="en-US" dirty="0" smtClean="0"/>
              <a:t>Declaration: </a:t>
            </a:r>
          </a:p>
          <a:p>
            <a:pPr lvl="2"/>
            <a:r>
              <a:rPr lang="en-US" dirty="0" smtClean="0"/>
              <a:t>public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abs(int</a:t>
            </a:r>
            <a:r>
              <a:rPr lang="en-US" dirty="0" smtClean="0"/>
              <a:t> </a:t>
            </a:r>
            <a:r>
              <a:rPr lang="en-US" dirty="0" err="1" smtClean="0"/>
              <a:t>x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Usage: </a:t>
            </a:r>
          </a:p>
          <a:p>
            <a:pPr lvl="2"/>
            <a:r>
              <a:rPr lang="en-US" dirty="0" smtClean="0"/>
              <a:t>Math math = new Math();</a:t>
            </a:r>
          </a:p>
          <a:p>
            <a:pPr lvl="2"/>
            <a:r>
              <a:rPr lang="en-US" dirty="0" smtClean="0"/>
              <a:t>math.abs(-5);</a:t>
            </a:r>
          </a:p>
          <a:p>
            <a:r>
              <a:rPr lang="en-US" dirty="0" smtClean="0"/>
              <a:t>Static</a:t>
            </a:r>
          </a:p>
          <a:p>
            <a:pPr lvl="1"/>
            <a:r>
              <a:rPr lang="en-US" dirty="0" smtClean="0"/>
              <a:t>Declaration:</a:t>
            </a:r>
          </a:p>
          <a:p>
            <a:pPr lvl="2"/>
            <a:r>
              <a:rPr lang="en-US" dirty="0" smtClean="0"/>
              <a:t>public static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abs(int</a:t>
            </a:r>
            <a:r>
              <a:rPr lang="en-US" dirty="0" smtClean="0"/>
              <a:t> </a:t>
            </a:r>
            <a:r>
              <a:rPr lang="en-US" dirty="0" err="1" smtClean="0"/>
              <a:t>x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Usage:</a:t>
            </a:r>
          </a:p>
          <a:p>
            <a:pPr lvl="2"/>
            <a:r>
              <a:rPr lang="en-US" dirty="0" smtClean="0"/>
              <a:t>Math.abs(-5);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Constants are variables whose values cannot change</a:t>
            </a:r>
          </a:p>
          <a:p>
            <a:r>
              <a:rPr lang="en-US" dirty="0" smtClean="0"/>
              <a:t>Many classes define constants</a:t>
            </a:r>
          </a:p>
          <a:p>
            <a:r>
              <a:rPr lang="en-US" dirty="0" smtClean="0"/>
              <a:t>These are declared as:</a:t>
            </a:r>
          </a:p>
          <a:p>
            <a:pPr lvl="1"/>
            <a:r>
              <a:rPr lang="en-US" b="1" dirty="0" smtClean="0"/>
              <a:t>Static</a:t>
            </a:r>
            <a:r>
              <a:rPr lang="en-US" dirty="0" smtClean="0"/>
              <a:t>, value is associated with the class</a:t>
            </a:r>
          </a:p>
          <a:p>
            <a:pPr lvl="1"/>
            <a:r>
              <a:rPr lang="en-US" b="1" dirty="0" smtClean="0"/>
              <a:t>Final</a:t>
            </a:r>
            <a:r>
              <a:rPr lang="en-US" dirty="0" smtClean="0"/>
              <a:t>, value cannot change</a:t>
            </a:r>
          </a:p>
          <a:p>
            <a:endParaRPr lang="en-US" dirty="0" smtClean="0"/>
          </a:p>
          <a:p>
            <a:r>
              <a:rPr lang="en-US" dirty="0" smtClean="0"/>
              <a:t>For example the Color class defines</a:t>
            </a:r>
          </a:p>
          <a:p>
            <a:pPr lvl="1"/>
            <a:r>
              <a:rPr lang="en-US" dirty="0" smtClean="0"/>
              <a:t>static final Color BLACK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Use class defined constants to improve readability</a:t>
            </a:r>
          </a:p>
          <a:p>
            <a:pPr lvl="1"/>
            <a:r>
              <a:rPr lang="en-US" dirty="0" err="1" smtClean="0"/>
              <a:t>setFillColor(Color.RED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area = </a:t>
            </a:r>
            <a:r>
              <a:rPr lang="en-US" dirty="0" err="1" smtClean="0"/>
              <a:t>Math.PI</a:t>
            </a:r>
            <a:r>
              <a:rPr lang="en-US" dirty="0" smtClean="0"/>
              <a:t> * radius * radius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How to declare your own constants</a:t>
            </a:r>
          </a:p>
          <a:p>
            <a:pPr lvl="1"/>
            <a:r>
              <a:rPr lang="en-US" dirty="0" smtClean="0"/>
              <a:t>Use all caps </a:t>
            </a:r>
          </a:p>
          <a:p>
            <a:pPr lvl="2"/>
            <a:r>
              <a:rPr lang="en-US" dirty="0" smtClean="0"/>
              <a:t>PI, BLACK, RED, etc.</a:t>
            </a:r>
          </a:p>
          <a:p>
            <a:pPr lvl="1"/>
            <a:r>
              <a:rPr lang="en-US" dirty="0" smtClean="0"/>
              <a:t>Use underscores if necessary</a:t>
            </a:r>
          </a:p>
          <a:p>
            <a:pPr lvl="2"/>
            <a:r>
              <a:rPr lang="en-US" dirty="0" smtClean="0"/>
              <a:t>NUMBER_OF_MONTHS</a:t>
            </a:r>
          </a:p>
          <a:p>
            <a:pPr lvl="1"/>
            <a:r>
              <a:rPr lang="en-US" dirty="0" smtClean="0"/>
              <a:t>Assign value at declaration</a:t>
            </a:r>
          </a:p>
          <a:p>
            <a:pPr lvl="2"/>
            <a:r>
              <a:rPr lang="en-US" dirty="0" smtClean="0"/>
              <a:t>public static final float PI = (float) 22/7;</a:t>
            </a:r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 and Method Access</a:t>
            </a:r>
            <a:endParaRPr lang="en-US" dirty="0"/>
          </a:p>
        </p:txBody>
      </p:sp>
      <p:pic>
        <p:nvPicPr>
          <p:cNvPr id="4" name="Content Placeholder 3" descr="Picture 1.png"/>
          <p:cNvPicPr>
            <a:picLocks noGrp="1" noChangeAspect="1"/>
          </p:cNvPicPr>
          <p:nvPr>
            <p:ph idx="1"/>
          </p:nvPr>
        </p:nvPicPr>
        <p:blipFill>
          <a:blip r:embed="rId2"/>
          <a:srcRect t="-15445" b="-15445"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 to SWING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turn this: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Into this: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5" name="Picture 4" descr="Picture 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5054600"/>
            <a:ext cx="4610100" cy="1244600"/>
          </a:xfrm>
          <a:prstGeom prst="rect">
            <a:avLst/>
          </a:prstGeom>
        </p:spPr>
      </p:pic>
      <p:pic>
        <p:nvPicPr>
          <p:cNvPr id="6" name="Picture 5" descr="Picture 3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5600" y="2451100"/>
            <a:ext cx="2451100" cy="1244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see how to do this</a:t>
            </a:r>
            <a:endParaRPr lang="en-US" dirty="0"/>
          </a:p>
        </p:txBody>
      </p:sp>
      <p:pic>
        <p:nvPicPr>
          <p:cNvPr id="7" name="Picture 6" descr="Picture 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0800" y="2057400"/>
            <a:ext cx="3136900" cy="3784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to draw freely on the screen?</a:t>
            </a:r>
          </a:p>
          <a:p>
            <a:pPr lvl="1"/>
            <a:r>
              <a:rPr lang="en-US" dirty="0" smtClean="0"/>
              <a:t>Extend </a:t>
            </a:r>
            <a:r>
              <a:rPr lang="en-US" dirty="0" err="1" smtClean="0"/>
              <a:t>JComponent</a:t>
            </a:r>
            <a:endParaRPr lang="en-US" dirty="0" smtClean="0"/>
          </a:p>
          <a:p>
            <a:pPr lvl="1"/>
            <a:r>
              <a:rPr lang="en-US" dirty="0" err="1" smtClean="0"/>
              <a:t>paintComponent(Graphics</a:t>
            </a:r>
            <a:r>
              <a:rPr lang="en-US" dirty="0" smtClean="0"/>
              <a:t> </a:t>
            </a:r>
            <a:r>
              <a:rPr lang="en-US" dirty="0" err="1" smtClean="0"/>
              <a:t>g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How to randomly place a circle in our component</a:t>
            </a:r>
          </a:p>
          <a:p>
            <a:pPr lvl="1"/>
            <a:r>
              <a:rPr lang="en-US" dirty="0" err="1" smtClean="0"/>
              <a:t>Math.random</a:t>
            </a:r>
            <a:r>
              <a:rPr lang="en-US" dirty="0" smtClean="0"/>
              <a:t>()</a:t>
            </a:r>
          </a:p>
          <a:p>
            <a:pPr lvl="1"/>
            <a:r>
              <a:rPr lang="en-US" dirty="0" err="1" smtClean="0"/>
              <a:t>getWidth</a:t>
            </a:r>
            <a:r>
              <a:rPr lang="en-US" dirty="0" smtClean="0"/>
              <a:t>, </a:t>
            </a:r>
            <a:r>
              <a:rPr lang="en-US" dirty="0" err="1" smtClean="0"/>
              <a:t>getHeight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make it better</a:t>
            </a:r>
            <a:endParaRPr lang="en-US" dirty="0"/>
          </a:p>
        </p:txBody>
      </p:sp>
      <p:pic>
        <p:nvPicPr>
          <p:cNvPr id="6" name="Content Placeholder 5" descr="Picture 1.png"/>
          <p:cNvPicPr>
            <a:picLocks noGrp="1" noChangeAspect="1"/>
          </p:cNvPicPr>
          <p:nvPr>
            <p:ph idx="1"/>
          </p:nvPr>
        </p:nvPicPr>
        <p:blipFill>
          <a:blip r:embed="rId2"/>
          <a:srcRect l="-49046" r="-49046"/>
          <a:stretch>
            <a:fillRect/>
          </a:stretch>
        </p:blipFill>
        <p:spPr/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to capture mouse events?</a:t>
            </a:r>
          </a:p>
          <a:p>
            <a:pPr lvl="1"/>
            <a:r>
              <a:rPr lang="en-US" dirty="0" smtClean="0"/>
              <a:t>Implements </a:t>
            </a:r>
            <a:r>
              <a:rPr lang="en-US" dirty="0" err="1" smtClean="0"/>
              <a:t>MouseListener</a:t>
            </a:r>
            <a:endParaRPr lang="en-US" dirty="0" smtClean="0"/>
          </a:p>
          <a:p>
            <a:pPr lvl="1"/>
            <a:r>
              <a:rPr lang="en-US" dirty="0" err="1" smtClean="0"/>
              <a:t>addMouseListener</a:t>
            </a:r>
            <a:endParaRPr lang="en-US" dirty="0" smtClean="0"/>
          </a:p>
          <a:p>
            <a:pPr lvl="1"/>
            <a:r>
              <a:rPr lang="en-US" dirty="0" err="1" smtClean="0"/>
              <a:t>mousePressed(MouseEvent</a:t>
            </a:r>
            <a:r>
              <a:rPr lang="en-US" dirty="0" smtClean="0"/>
              <a:t> </a:t>
            </a:r>
            <a:r>
              <a:rPr lang="en-US" dirty="0" err="1" smtClean="0"/>
              <a:t>e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Professional Assignments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Assignment #</a:t>
            </a:r>
            <a:r>
              <a:rPr lang="en-US" b="1" smtClean="0"/>
              <a:t>2 </a:t>
            </a:r>
            <a:r>
              <a:rPr lang="en-US" smtClean="0"/>
              <a:t>– Download </a:t>
            </a:r>
            <a:r>
              <a:rPr lang="en-US" dirty="0" smtClean="0"/>
              <a:t>and install Visual Studio 2008 Professional Trial Software</a:t>
            </a:r>
          </a:p>
          <a:p>
            <a:pPr lvl="1"/>
            <a:r>
              <a:rPr lang="en-US" dirty="0" smtClean="0">
                <a:hlinkClick r:id="rId2"/>
              </a:rPr>
              <a:t>http://www.microsoft.com/downloads/details.aspx?FamilyID=83c3a1ec-ed72-4a79-8961-25635db0192b&amp;displaylang=en</a:t>
            </a:r>
            <a:endParaRPr lang="en-US" dirty="0" smtClean="0"/>
          </a:p>
          <a:p>
            <a:endParaRPr lang="en-US" b="1" dirty="0" smtClean="0"/>
          </a:p>
          <a:p>
            <a:r>
              <a:rPr lang="en-US" b="1" dirty="0" smtClean="0"/>
              <a:t>Assignment #3</a:t>
            </a:r>
            <a:r>
              <a:rPr lang="en-US" dirty="0" smtClean="0"/>
              <a:t> – Implement any one of your sorting algorithms using C# instead of Java</a:t>
            </a:r>
          </a:p>
          <a:p>
            <a:endParaRPr lang="en-US" b="1" dirty="0" smtClean="0"/>
          </a:p>
          <a:p>
            <a:r>
              <a:rPr lang="en-US" dirty="0" smtClean="0"/>
              <a:t>To get credit for both assignments:</a:t>
            </a:r>
          </a:p>
          <a:p>
            <a:pPr lvl="1"/>
            <a:r>
              <a:rPr lang="en-US" dirty="0" smtClean="0"/>
              <a:t>Send me your working C# project in email</a:t>
            </a:r>
          </a:p>
          <a:p>
            <a:pPr lvl="1"/>
            <a:r>
              <a:rPr lang="en-US" dirty="0" smtClean="0"/>
              <a:t>If it compiles and works you’ll get full credit</a:t>
            </a:r>
          </a:p>
          <a:p>
            <a:endParaRPr 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Think About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would we:</a:t>
            </a:r>
          </a:p>
          <a:p>
            <a:pPr lvl="1"/>
            <a:r>
              <a:rPr lang="en-US" dirty="0" smtClean="0"/>
              <a:t>Keep drawing circles as long as the mouse is clicked?</a:t>
            </a:r>
          </a:p>
          <a:p>
            <a:pPr lvl="1"/>
            <a:r>
              <a:rPr lang="en-US" dirty="0" smtClean="0"/>
              <a:t>Allow the user to select a circle and drag it somewhere else?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What can we use to figure </a:t>
            </a:r>
            <a:r>
              <a:rPr lang="en-US" smtClean="0"/>
              <a:t>it out?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590800"/>
            <a:ext cx="9144000" cy="323747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we’ll cover 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Quick Review</a:t>
            </a:r>
          </a:p>
          <a:p>
            <a:pPr lvl="1"/>
            <a:r>
              <a:rPr lang="en-US" dirty="0" smtClean="0"/>
              <a:t>Java Class Library</a:t>
            </a:r>
          </a:p>
          <a:p>
            <a:pPr lvl="1"/>
            <a:r>
              <a:rPr lang="en-US" dirty="0" smtClean="0"/>
              <a:t>Packages</a:t>
            </a:r>
          </a:p>
          <a:p>
            <a:r>
              <a:rPr lang="en-US" dirty="0" smtClean="0"/>
              <a:t>More SWING Programming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Class Library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Java includes over 3000 classes for your use!</a:t>
            </a:r>
          </a:p>
          <a:p>
            <a:r>
              <a:rPr lang="en-US" dirty="0" smtClean="0"/>
              <a:t>Almost entirely written in Java</a:t>
            </a:r>
          </a:p>
          <a:p>
            <a:endParaRPr lang="en-US" dirty="0" smtClean="0"/>
          </a:p>
          <a:p>
            <a:r>
              <a:rPr lang="en-US" dirty="0" smtClean="0"/>
              <a:t>These classes help with a variety of common tasks</a:t>
            </a:r>
          </a:p>
          <a:p>
            <a:pPr lvl="1"/>
            <a:r>
              <a:rPr lang="en-US" dirty="0" smtClean="0"/>
              <a:t>Managing lists of objects</a:t>
            </a:r>
          </a:p>
          <a:p>
            <a:pPr lvl="1"/>
            <a:r>
              <a:rPr lang="en-US" dirty="0" smtClean="0"/>
              <a:t>String parsing</a:t>
            </a:r>
          </a:p>
          <a:p>
            <a:pPr lvl="1"/>
            <a:r>
              <a:rPr lang="en-US" dirty="0" smtClean="0"/>
              <a:t>GUI programming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You access through the use of classes grouped by packages</a:t>
            </a:r>
          </a:p>
          <a:p>
            <a:pPr lvl="1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Packages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Classes are grouped together with packages</a:t>
            </a:r>
          </a:p>
          <a:p>
            <a:endParaRPr lang="en-US" dirty="0" smtClean="0"/>
          </a:p>
          <a:p>
            <a:r>
              <a:rPr lang="en-US" dirty="0" smtClean="0"/>
              <a:t>Why packages?</a:t>
            </a:r>
          </a:p>
          <a:p>
            <a:pPr lvl="1"/>
            <a:r>
              <a:rPr lang="en-US" dirty="0" smtClean="0"/>
              <a:t>Provides hierarchical organization to classes</a:t>
            </a:r>
          </a:p>
          <a:p>
            <a:pPr lvl="1"/>
            <a:r>
              <a:rPr lang="en-US" dirty="0" smtClean="0"/>
              <a:t>Solves the problem of class name collision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All java packages start with java or </a:t>
            </a:r>
            <a:r>
              <a:rPr lang="en-US" dirty="0" err="1" smtClean="0"/>
              <a:t>javax</a:t>
            </a:r>
            <a:endParaRPr lang="en-US" dirty="0" smtClean="0"/>
          </a:p>
          <a:p>
            <a:pPr lvl="1"/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party developers (like you) can create other package names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Packages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err="1" smtClean="0"/>
              <a:t>Java.lang</a:t>
            </a:r>
            <a:r>
              <a:rPr lang="en-US" b="1" dirty="0" smtClean="0"/>
              <a:t> </a:t>
            </a:r>
            <a:r>
              <a:rPr lang="en-US" dirty="0" smtClean="0"/>
              <a:t>– fundamental classes to the language, e.g. string, process, thread, etc</a:t>
            </a:r>
          </a:p>
          <a:p>
            <a:r>
              <a:rPr lang="en-US" b="1" dirty="0" err="1" smtClean="0"/>
              <a:t>Java.io</a:t>
            </a:r>
            <a:r>
              <a:rPr lang="en-US" b="1" dirty="0" smtClean="0"/>
              <a:t> </a:t>
            </a:r>
            <a:r>
              <a:rPr lang="en-US" dirty="0" smtClean="0"/>
              <a:t>– data streams, serialization and file system</a:t>
            </a:r>
          </a:p>
          <a:p>
            <a:r>
              <a:rPr lang="en-US" b="1" dirty="0" err="1" smtClean="0"/>
              <a:t>Java.net</a:t>
            </a:r>
            <a:r>
              <a:rPr lang="en-US" b="1" dirty="0" smtClean="0"/>
              <a:t> </a:t>
            </a:r>
            <a:r>
              <a:rPr lang="en-US" dirty="0" smtClean="0"/>
              <a:t>– support for building networking applications</a:t>
            </a:r>
          </a:p>
          <a:p>
            <a:r>
              <a:rPr lang="en-US" b="1" dirty="0" err="1" smtClean="0"/>
              <a:t>Java.awt</a:t>
            </a:r>
            <a:r>
              <a:rPr lang="en-US" b="1" dirty="0" smtClean="0"/>
              <a:t> </a:t>
            </a:r>
            <a:r>
              <a:rPr lang="en-US" dirty="0" smtClean="0"/>
              <a:t>– basic GUI support</a:t>
            </a:r>
          </a:p>
          <a:p>
            <a:r>
              <a:rPr lang="en-US" b="1" dirty="0" err="1" smtClean="0"/>
              <a:t>Javax.swing</a:t>
            </a:r>
            <a:r>
              <a:rPr lang="en-US" b="1" dirty="0" smtClean="0"/>
              <a:t> </a:t>
            </a:r>
            <a:r>
              <a:rPr lang="en-US" dirty="0" smtClean="0"/>
              <a:t>– built on </a:t>
            </a:r>
            <a:r>
              <a:rPr lang="en-US" dirty="0" err="1" smtClean="0"/>
              <a:t>awt</a:t>
            </a:r>
            <a:r>
              <a:rPr lang="en-US" dirty="0" smtClean="0"/>
              <a:t> adds more GUI features</a:t>
            </a:r>
          </a:p>
          <a:p>
            <a:r>
              <a:rPr lang="en-US" b="1" dirty="0" err="1" smtClean="0"/>
              <a:t>Java.sql</a:t>
            </a:r>
            <a:r>
              <a:rPr lang="en-US" b="1" dirty="0" smtClean="0"/>
              <a:t> </a:t>
            </a:r>
            <a:r>
              <a:rPr lang="en-US" dirty="0" smtClean="0"/>
              <a:t>– access to SQL databases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Many More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0"/>
            <a:ext cx="7620000" cy="762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Packages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Import statement tells the compiler you want to use a class</a:t>
            </a:r>
          </a:p>
          <a:p>
            <a:pPr lvl="1"/>
            <a:r>
              <a:rPr lang="en-US" dirty="0" smtClean="0"/>
              <a:t>E.g.: import</a:t>
            </a:r>
            <a:r>
              <a:rPr lang="en-US" dirty="0" smtClean="0"/>
              <a:t> </a:t>
            </a:r>
            <a:r>
              <a:rPr lang="en-US" dirty="0" err="1" smtClean="0"/>
              <a:t>java.</a:t>
            </a:r>
            <a:r>
              <a:rPr lang="en-US" dirty="0" err="1" smtClean="0"/>
              <a:t>awt</a:t>
            </a:r>
            <a:r>
              <a:rPr lang="en-US" dirty="0" smtClean="0"/>
              <a:t>.*</a:t>
            </a:r>
          </a:p>
          <a:p>
            <a:pPr lvl="1"/>
            <a:r>
              <a:rPr lang="en-US" dirty="0" smtClean="0"/>
              <a:t>* symbol indicates you want to import all sub-packages within the </a:t>
            </a:r>
            <a:r>
              <a:rPr lang="en-US" dirty="0" err="1" smtClean="0"/>
              <a:t>java.awt</a:t>
            </a:r>
            <a:r>
              <a:rPr lang="en-US" dirty="0" smtClean="0"/>
              <a:t> package.</a:t>
            </a:r>
          </a:p>
          <a:p>
            <a:endParaRPr lang="en-US" dirty="0" smtClean="0"/>
          </a:p>
          <a:p>
            <a:r>
              <a:rPr lang="en-US" dirty="0" err="1" smtClean="0"/>
              <a:t>java.lang</a:t>
            </a:r>
            <a:r>
              <a:rPr lang="en-US" dirty="0" smtClean="0"/>
              <a:t> is special. Every java program automatically imports this package.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Packages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You can reference a class without the import</a:t>
            </a:r>
          </a:p>
          <a:p>
            <a:pPr lvl="1"/>
            <a:r>
              <a:rPr lang="en-US" dirty="0" smtClean="0"/>
              <a:t>E.g. new java.awt.Color(0,0,0);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Not recommended, using import is better for:</a:t>
            </a:r>
          </a:p>
          <a:p>
            <a:pPr lvl="1"/>
            <a:r>
              <a:rPr lang="en-US" dirty="0" smtClean="0"/>
              <a:t>Readability</a:t>
            </a:r>
          </a:p>
          <a:p>
            <a:pPr lvl="1"/>
            <a:r>
              <a:rPr lang="en-US" dirty="0" smtClean="0"/>
              <a:t>Makes it easy to understand what classes your program depends upon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Under what condition would you</a:t>
            </a:r>
            <a:r>
              <a:rPr lang="en-US" dirty="0" smtClean="0"/>
              <a:t> want to reference a </a:t>
            </a:r>
            <a:r>
              <a:rPr lang="en-US" dirty="0" smtClean="0"/>
              <a:t>class </a:t>
            </a:r>
            <a:r>
              <a:rPr lang="en-US" dirty="0" smtClean="0"/>
              <a:t>without an import statement?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3340</TotalTime>
  <Words>732</Words>
  <Application>Microsoft Macintosh PowerPoint</Application>
  <PresentationFormat>On-screen Show (4:3)</PresentationFormat>
  <Paragraphs>138</Paragraphs>
  <Slides>21</Slides>
  <Notes>2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GUIs Part 4</vt:lpstr>
      <vt:lpstr>Professional Assignments</vt:lpstr>
      <vt:lpstr>What we’ll cover today</vt:lpstr>
      <vt:lpstr>Java Class Library</vt:lpstr>
      <vt:lpstr>Packages</vt:lpstr>
      <vt:lpstr>Example Packages</vt:lpstr>
      <vt:lpstr>Many More</vt:lpstr>
      <vt:lpstr>Using Packages</vt:lpstr>
      <vt:lpstr>Using Packages</vt:lpstr>
      <vt:lpstr>Class Methods</vt:lpstr>
      <vt:lpstr>Examples</vt:lpstr>
      <vt:lpstr>Constants</vt:lpstr>
      <vt:lpstr>Constants</vt:lpstr>
      <vt:lpstr>Variable and Method Access</vt:lpstr>
      <vt:lpstr>Back to SWING</vt:lpstr>
      <vt:lpstr>Let’s see how to do this</vt:lpstr>
      <vt:lpstr>Problems</vt:lpstr>
      <vt:lpstr>Let’s make it better</vt:lpstr>
      <vt:lpstr>Problems</vt:lpstr>
      <vt:lpstr>Think About</vt:lpstr>
      <vt:lpstr>Slide 21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Testing and Debugging</dc:title>
  <dc:creator>Jason Taylor</dc:creator>
  <cp:lastModifiedBy>Jason Taylor</cp:lastModifiedBy>
  <cp:revision>59</cp:revision>
  <cp:lastPrinted>2009-03-25T02:21:38Z</cp:lastPrinted>
  <dcterms:created xsi:type="dcterms:W3CDTF">2009-04-17T13:54:07Z</dcterms:created>
  <dcterms:modified xsi:type="dcterms:W3CDTF">2009-04-17T16:32:19Z</dcterms:modified>
</cp:coreProperties>
</file>